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5" r:id="rId1"/>
  </p:sldMasterIdLst>
  <p:notesMasterIdLst>
    <p:notesMasterId r:id="rId26"/>
  </p:notesMasterIdLst>
  <p:handoutMasterIdLst>
    <p:handoutMasterId r:id="rId27"/>
  </p:handoutMasterIdLst>
  <p:sldIdLst>
    <p:sldId id="427" r:id="rId2"/>
    <p:sldId id="466" r:id="rId3"/>
    <p:sldId id="443" r:id="rId4"/>
    <p:sldId id="444" r:id="rId5"/>
    <p:sldId id="446" r:id="rId6"/>
    <p:sldId id="447" r:id="rId7"/>
    <p:sldId id="448" r:id="rId8"/>
    <p:sldId id="449" r:id="rId9"/>
    <p:sldId id="450" r:id="rId10"/>
    <p:sldId id="453" r:id="rId11"/>
    <p:sldId id="454" r:id="rId12"/>
    <p:sldId id="455" r:id="rId13"/>
    <p:sldId id="452" r:id="rId14"/>
    <p:sldId id="458" r:id="rId15"/>
    <p:sldId id="459" r:id="rId16"/>
    <p:sldId id="456" r:id="rId17"/>
    <p:sldId id="457" r:id="rId18"/>
    <p:sldId id="461" r:id="rId19"/>
    <p:sldId id="463" r:id="rId20"/>
    <p:sldId id="462" r:id="rId21"/>
    <p:sldId id="467" r:id="rId22"/>
    <p:sldId id="433" r:id="rId23"/>
    <p:sldId id="434" r:id="rId24"/>
    <p:sldId id="465" r:id="rId25"/>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9"/>
    <a:srgbClr val="D1D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0959" autoAdjust="0"/>
  </p:normalViewPr>
  <p:slideViewPr>
    <p:cSldViewPr>
      <p:cViewPr varScale="1">
        <p:scale>
          <a:sx n="105" d="100"/>
          <a:sy n="105" d="100"/>
        </p:scale>
        <p:origin x="137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15565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15565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15565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F20674DC-283B-4DEE-AACB-54F7D7BD2027}" type="slidenum">
              <a:rPr lang="en-US"/>
              <a:pPr>
                <a:defRPr/>
              </a:pPr>
              <a:t>‹#›</a:t>
            </a:fld>
            <a:endParaRPr lang="en-US"/>
          </a:p>
        </p:txBody>
      </p:sp>
    </p:spTree>
    <p:extLst>
      <p:ext uri="{BB962C8B-B14F-4D97-AF65-F5344CB8AC3E}">
        <p14:creationId xmlns:p14="http://schemas.microsoft.com/office/powerpoint/2010/main" val="2519731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44B7E65E-BC2F-46A0-95E3-345DEC9F1E65}" type="datetimeFigureOut">
              <a:rPr lang="en-US" smtClean="0"/>
              <a:pPr/>
              <a:t>5/22/20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01DEF23-61F6-4175-B0D1-86D6D5C45E07}" type="slidenum">
              <a:rPr lang="en-US" smtClean="0"/>
              <a:pPr/>
              <a:t>‹#›</a:t>
            </a:fld>
            <a:endParaRPr lang="en-US"/>
          </a:p>
        </p:txBody>
      </p:sp>
    </p:spTree>
    <p:extLst>
      <p:ext uri="{BB962C8B-B14F-4D97-AF65-F5344CB8AC3E}">
        <p14:creationId xmlns:p14="http://schemas.microsoft.com/office/powerpoint/2010/main" val="383697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522F6B-6E5A-4185-9FD7-570F75D26CB0}" type="slidenum">
              <a:rPr lang="en-US" smtClean="0"/>
              <a:pPr>
                <a:defRPr/>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C4A8C5-12D2-46FB-9769-8A3AEA0722FD}"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FDF61E-3C0C-4AB5-A621-EEE9BBAB38E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A5BF54-0BD9-411A-99C4-9509BA142FFC}"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0A7DC3-9154-4270-9761-5982688B95C3}" type="slidenum">
              <a:rPr lang="en-US" smtClean="0"/>
              <a:pPr>
                <a:defRPr/>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83CE08F-4DE5-4D58-BB80-97E7E5ADA95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AB72A8C-40DD-40CA-9DB6-6EAAC9AB036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017DFF6-A30C-41B3-B2D9-5477A527917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63CD4B-DE96-4C59-8E81-5E1AF60EB74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D59E9A2-7D3E-460B-9269-27B2C74B691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350A7DC3-9154-4270-9761-5982688B95C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umail.ucsb.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finaid.ucsb.edu/aidstatus/" TargetMode="External"/><Relationship Id="rId2" Type="http://schemas.openxmlformats.org/officeDocument/2006/relationships/hyperlink" Target="https://mybarc.ucsb.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y.sa.ucsb.edu/gol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8042276" cy="1336956"/>
          </a:xfrm>
        </p:spPr>
        <p:txBody>
          <a:bodyPr/>
          <a:lstStyle/>
          <a:p>
            <a:r>
              <a:rPr lang="en-US" dirty="0"/>
              <a:t>Introduction to a few key UCSB web services:</a:t>
            </a:r>
            <a:br>
              <a:rPr lang="en-US" dirty="0"/>
            </a:br>
            <a:r>
              <a:rPr lang="en-US" dirty="0" err="1"/>
              <a:t>Umail</a:t>
            </a:r>
            <a:r>
              <a:rPr lang="en-US" dirty="0"/>
              <a:t>, GOLD, and BARC, </a:t>
            </a:r>
            <a:endParaRPr lang="en-US" dirty="0">
              <a:solidFill>
                <a:schemeClr val="tx1"/>
              </a:solidFill>
            </a:endParaRPr>
          </a:p>
        </p:txBody>
      </p:sp>
    </p:spTree>
    <p:extLst>
      <p:ext uri="{BB962C8B-B14F-4D97-AF65-F5344CB8AC3E}">
        <p14:creationId xmlns:p14="http://schemas.microsoft.com/office/powerpoint/2010/main" val="163406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37422"/>
            <a:ext cx="8042276" cy="758732"/>
          </a:xfrm>
        </p:spPr>
        <p:txBody>
          <a:bodyPr/>
          <a:lstStyle/>
          <a:p>
            <a:r>
              <a:rPr lang="en-US" dirty="0"/>
              <a:t>Advanced Search</a:t>
            </a:r>
          </a:p>
        </p:txBody>
      </p:sp>
      <p:pic>
        <p:nvPicPr>
          <p:cNvPr id="6" name="Picture 5">
            <a:extLst>
              <a:ext uri="{FF2B5EF4-FFF2-40B4-BE49-F238E27FC236}">
                <a16:creationId xmlns:a16="http://schemas.microsoft.com/office/drawing/2014/main" id="{633118E5-16E6-8848-827D-7BF8BB67F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61" y="990600"/>
            <a:ext cx="3844977" cy="5330536"/>
          </a:xfrm>
          <a:prstGeom prst="rect">
            <a:avLst/>
          </a:prstGeom>
        </p:spPr>
      </p:pic>
      <p:sp>
        <p:nvSpPr>
          <p:cNvPr id="8" name="Right Arrow Callout 7">
            <a:extLst>
              <a:ext uri="{FF2B5EF4-FFF2-40B4-BE49-F238E27FC236}">
                <a16:creationId xmlns:a16="http://schemas.microsoft.com/office/drawing/2014/main" id="{86AD1273-8181-EB44-8D37-D82A28D7A7E1}"/>
              </a:ext>
            </a:extLst>
          </p:cNvPr>
          <p:cNvSpPr/>
          <p:nvPr/>
        </p:nvSpPr>
        <p:spPr>
          <a:xfrm flipH="1">
            <a:off x="4343400" y="4267200"/>
            <a:ext cx="2971800" cy="1219200"/>
          </a:xfrm>
          <a:prstGeom prst="rightArrowCallout">
            <a:avLst>
              <a:gd name="adj1" fmla="val 12255"/>
              <a:gd name="adj2" fmla="val 13726"/>
              <a:gd name="adj3" fmla="val 30882"/>
              <a:gd name="adj4" fmla="val 666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99"/>
                </a:solidFill>
              </a:rPr>
              <a:t>Advanced search can help you find open courses or courses that satisfy specific GE areas. </a:t>
            </a:r>
          </a:p>
        </p:txBody>
      </p:sp>
    </p:spTree>
    <p:extLst>
      <p:ext uri="{BB962C8B-B14F-4D97-AF65-F5344CB8AC3E}">
        <p14:creationId xmlns:p14="http://schemas.microsoft.com/office/powerpoint/2010/main" val="4069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8800" y="1618833"/>
            <a:ext cx="3195737" cy="3785652"/>
          </a:xfrm>
          <a:prstGeom prst="rect">
            <a:avLst/>
          </a:prstGeom>
          <a:noFill/>
        </p:spPr>
        <p:txBody>
          <a:bodyPr wrap="square" rtlCol="0">
            <a:spAutoFit/>
          </a:bodyPr>
          <a:lstStyle/>
          <a:p>
            <a:pPr marL="342900" indent="-342900" algn="ctr">
              <a:buFont typeface="Arial"/>
              <a:buChar char="•"/>
            </a:pPr>
            <a:r>
              <a:rPr lang="en-US" sz="1600" dirty="0">
                <a:solidFill>
                  <a:srgbClr val="800000"/>
                </a:solidFill>
                <a:latin typeface="+mn-lt"/>
              </a:rPr>
              <a:t>Undergraduate lower division courses are numbered 1-99.  </a:t>
            </a:r>
            <a:r>
              <a:rPr lang="en-US" sz="1600" b="1" i="1" dirty="0">
                <a:solidFill>
                  <a:srgbClr val="800000"/>
                </a:solidFill>
                <a:latin typeface="+mn-lt"/>
              </a:rPr>
              <a:t>Only take lower division courses your first year.</a:t>
            </a:r>
          </a:p>
          <a:p>
            <a:pPr marL="342900" indent="-342900" algn="ctr">
              <a:buFont typeface="Arial"/>
              <a:buChar char="•"/>
            </a:pPr>
            <a:endParaRPr lang="en-US" sz="1600" b="1" i="1" dirty="0">
              <a:solidFill>
                <a:srgbClr val="800000"/>
              </a:solidFill>
              <a:latin typeface="+mn-lt"/>
            </a:endParaRPr>
          </a:p>
          <a:p>
            <a:pPr marL="342900" indent="-342900" algn="ctr">
              <a:buFont typeface="Arial"/>
              <a:buChar char="•"/>
            </a:pPr>
            <a:r>
              <a:rPr lang="en-US" sz="1600" dirty="0">
                <a:solidFill>
                  <a:srgbClr val="800000"/>
                </a:solidFill>
                <a:latin typeface="+mn-lt"/>
              </a:rPr>
              <a:t>Undergraduate upper division courses are numbered 100-199.</a:t>
            </a:r>
          </a:p>
          <a:p>
            <a:pPr marL="342900" indent="-342900" algn="ctr">
              <a:buFont typeface="Arial"/>
              <a:buChar char="•"/>
            </a:pPr>
            <a:endParaRPr lang="en-US" sz="1600" dirty="0">
              <a:solidFill>
                <a:srgbClr val="800000"/>
              </a:solidFill>
              <a:latin typeface="+mn-lt"/>
            </a:endParaRPr>
          </a:p>
          <a:p>
            <a:pPr marL="342900" indent="-342900" algn="ctr">
              <a:buFont typeface="Arial"/>
              <a:buChar char="•"/>
            </a:pPr>
            <a:r>
              <a:rPr lang="en-US" sz="1600" dirty="0">
                <a:solidFill>
                  <a:srgbClr val="800000"/>
                </a:solidFill>
                <a:latin typeface="+mn-lt"/>
              </a:rPr>
              <a:t>Graduate level courses are numbered 200-500 and require a petition for undergraduates to be considered for enrollment.</a:t>
            </a:r>
          </a:p>
        </p:txBody>
      </p:sp>
      <p:pic>
        <p:nvPicPr>
          <p:cNvPr id="5" name="Picture 4">
            <a:extLst>
              <a:ext uri="{FF2B5EF4-FFF2-40B4-BE49-F238E27FC236}">
                <a16:creationId xmlns:a16="http://schemas.microsoft.com/office/drawing/2014/main" id="{B3E89AA2-D663-0845-9732-B7069F02A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62000"/>
            <a:ext cx="5334000" cy="5334000"/>
          </a:xfrm>
          <a:prstGeom prst="rect">
            <a:avLst/>
          </a:prstGeom>
        </p:spPr>
      </p:pic>
    </p:spTree>
    <p:extLst>
      <p:ext uri="{BB962C8B-B14F-4D97-AF65-F5344CB8AC3E}">
        <p14:creationId xmlns:p14="http://schemas.microsoft.com/office/powerpoint/2010/main" val="98891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903DAA-EFBD-A246-A954-0C4C6AAA3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6344959" cy="6858000"/>
          </a:xfrm>
          <a:prstGeom prst="rect">
            <a:avLst/>
          </a:prstGeom>
        </p:spPr>
      </p:pic>
      <p:sp>
        <p:nvSpPr>
          <p:cNvPr id="3" name="Left Arrow Callout 2"/>
          <p:cNvSpPr/>
          <p:nvPr/>
        </p:nvSpPr>
        <p:spPr>
          <a:xfrm>
            <a:off x="5334000" y="3810000"/>
            <a:ext cx="2057400" cy="1752600"/>
          </a:xfrm>
          <a:prstGeom prst="leftArrowCallout">
            <a:avLst>
              <a:gd name="adj1" fmla="val 25000"/>
              <a:gd name="adj2" fmla="val 25000"/>
              <a:gd name="adj3" fmla="val 25000"/>
              <a:gd name="adj4" fmla="val 62849"/>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99"/>
                </a:solidFill>
              </a:rPr>
              <a:t>Pick specific GE area or special subject area that needs to be met.</a:t>
            </a:r>
          </a:p>
        </p:txBody>
      </p:sp>
      <p:sp>
        <p:nvSpPr>
          <p:cNvPr id="8" name="Left Arrow Callout 7">
            <a:extLst>
              <a:ext uri="{FF2B5EF4-FFF2-40B4-BE49-F238E27FC236}">
                <a16:creationId xmlns:a16="http://schemas.microsoft.com/office/drawing/2014/main" id="{11387727-34B5-024A-99A9-FE2E3095714E}"/>
              </a:ext>
            </a:extLst>
          </p:cNvPr>
          <p:cNvSpPr/>
          <p:nvPr/>
        </p:nvSpPr>
        <p:spPr>
          <a:xfrm>
            <a:off x="5684579" y="1752600"/>
            <a:ext cx="2057400" cy="914400"/>
          </a:xfrm>
          <a:prstGeom prst="leftArrowCallout">
            <a:avLst>
              <a:gd name="adj1" fmla="val 25000"/>
              <a:gd name="adj2" fmla="val 25000"/>
              <a:gd name="adj3" fmla="val 25000"/>
              <a:gd name="adj4" fmla="val 62849"/>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Change to College of Engineering</a:t>
            </a:r>
          </a:p>
        </p:txBody>
      </p:sp>
    </p:spTree>
    <p:extLst>
      <p:ext uri="{BB962C8B-B14F-4D97-AF65-F5344CB8AC3E}">
        <p14:creationId xmlns:p14="http://schemas.microsoft.com/office/powerpoint/2010/main" val="1281535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8F938D-1087-CB45-97CE-43BFDFE85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00200" y="2985612"/>
            <a:ext cx="7543800" cy="2729388"/>
          </a:xfrm>
          <a:prstGeom prst="rect">
            <a:avLst/>
          </a:prstGeom>
        </p:spPr>
      </p:pic>
      <p:sp>
        <p:nvSpPr>
          <p:cNvPr id="6" name="Oval 16">
            <a:extLst>
              <a:ext uri="{FF2B5EF4-FFF2-40B4-BE49-F238E27FC236}">
                <a16:creationId xmlns:a16="http://schemas.microsoft.com/office/drawing/2014/main" id="{B9AB23F9-F38F-384E-9FC5-4F77F2845716}"/>
              </a:ext>
            </a:extLst>
          </p:cNvPr>
          <p:cNvSpPr>
            <a:spLocks noChangeArrowheads="1"/>
          </p:cNvSpPr>
          <p:nvPr/>
        </p:nvSpPr>
        <p:spPr bwMode="auto">
          <a:xfrm>
            <a:off x="1627187" y="4422193"/>
            <a:ext cx="406400" cy="20796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7" name="Oval 17">
            <a:extLst>
              <a:ext uri="{FF2B5EF4-FFF2-40B4-BE49-F238E27FC236}">
                <a16:creationId xmlns:a16="http://schemas.microsoft.com/office/drawing/2014/main" id="{A8E7B24F-3974-3046-8F98-6261064E80C2}"/>
              </a:ext>
            </a:extLst>
          </p:cNvPr>
          <p:cNvSpPr>
            <a:spLocks noChangeArrowheads="1"/>
          </p:cNvSpPr>
          <p:nvPr/>
        </p:nvSpPr>
        <p:spPr bwMode="auto">
          <a:xfrm>
            <a:off x="1600200" y="3234955"/>
            <a:ext cx="508000" cy="20478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8" name="Text Box 19">
            <a:extLst>
              <a:ext uri="{FF2B5EF4-FFF2-40B4-BE49-F238E27FC236}">
                <a16:creationId xmlns:a16="http://schemas.microsoft.com/office/drawing/2014/main" id="{5B1A4F94-8AFD-3C43-A914-C6857C3A6086}"/>
              </a:ext>
            </a:extLst>
          </p:cNvPr>
          <p:cNvSpPr txBox="1">
            <a:spLocks noChangeArrowheads="1"/>
          </p:cNvSpPr>
          <p:nvPr/>
        </p:nvSpPr>
        <p:spPr bwMode="auto">
          <a:xfrm rot="16200000">
            <a:off x="1177131" y="3774652"/>
            <a:ext cx="900112" cy="260350"/>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100" b="1" dirty="0">
                <a:solidFill>
                  <a:schemeClr val="bg1"/>
                </a:solidFill>
              </a:rPr>
              <a:t>SECTIONS</a:t>
            </a:r>
          </a:p>
        </p:txBody>
      </p:sp>
      <p:sp>
        <p:nvSpPr>
          <p:cNvPr id="9" name="Text Box 21">
            <a:extLst>
              <a:ext uri="{FF2B5EF4-FFF2-40B4-BE49-F238E27FC236}">
                <a16:creationId xmlns:a16="http://schemas.microsoft.com/office/drawing/2014/main" id="{9F282FB2-AE8E-1444-9670-9D09CA699C01}"/>
              </a:ext>
            </a:extLst>
          </p:cNvPr>
          <p:cNvSpPr txBox="1">
            <a:spLocks noChangeArrowheads="1"/>
          </p:cNvSpPr>
          <p:nvPr/>
        </p:nvSpPr>
        <p:spPr bwMode="auto">
          <a:xfrm>
            <a:off x="260350" y="2633662"/>
            <a:ext cx="12731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300" b="1">
                <a:solidFill>
                  <a:schemeClr val="bg1"/>
                </a:solidFill>
              </a:rPr>
              <a:t>LECTURE</a:t>
            </a:r>
          </a:p>
        </p:txBody>
      </p:sp>
      <p:sp>
        <p:nvSpPr>
          <p:cNvPr id="10" name="Text Box 20">
            <a:extLst>
              <a:ext uri="{FF2B5EF4-FFF2-40B4-BE49-F238E27FC236}">
                <a16:creationId xmlns:a16="http://schemas.microsoft.com/office/drawing/2014/main" id="{A052F31A-C89C-BE4C-BDEF-AAEB9D04B741}"/>
              </a:ext>
            </a:extLst>
          </p:cNvPr>
          <p:cNvSpPr txBox="1">
            <a:spLocks noChangeArrowheads="1"/>
          </p:cNvSpPr>
          <p:nvPr/>
        </p:nvSpPr>
        <p:spPr bwMode="auto">
          <a:xfrm>
            <a:off x="327025" y="1447800"/>
            <a:ext cx="1273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300" b="1">
                <a:solidFill>
                  <a:schemeClr val="bg1"/>
                </a:solidFill>
              </a:rPr>
              <a:t>LECTURE</a:t>
            </a:r>
          </a:p>
        </p:txBody>
      </p:sp>
      <p:sp>
        <p:nvSpPr>
          <p:cNvPr id="11" name="Text Box 19">
            <a:extLst>
              <a:ext uri="{FF2B5EF4-FFF2-40B4-BE49-F238E27FC236}">
                <a16:creationId xmlns:a16="http://schemas.microsoft.com/office/drawing/2014/main" id="{5C5A128E-96F1-1D4A-A5A0-71D55F14D45F}"/>
              </a:ext>
            </a:extLst>
          </p:cNvPr>
          <p:cNvSpPr txBox="1">
            <a:spLocks noChangeArrowheads="1"/>
          </p:cNvSpPr>
          <p:nvPr/>
        </p:nvSpPr>
        <p:spPr bwMode="auto">
          <a:xfrm rot="16200000">
            <a:off x="1053492" y="5012999"/>
            <a:ext cx="1093417" cy="25912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100" b="1" dirty="0">
                <a:solidFill>
                  <a:schemeClr val="bg1"/>
                </a:solidFill>
              </a:rPr>
              <a:t>SECTIONS</a:t>
            </a:r>
          </a:p>
        </p:txBody>
      </p:sp>
      <p:sp>
        <p:nvSpPr>
          <p:cNvPr id="12" name="AutoShape 8">
            <a:extLst>
              <a:ext uri="{FF2B5EF4-FFF2-40B4-BE49-F238E27FC236}">
                <a16:creationId xmlns:a16="http://schemas.microsoft.com/office/drawing/2014/main" id="{D8E188D6-F687-2E43-B339-0EE224C38EE8}"/>
              </a:ext>
            </a:extLst>
          </p:cNvPr>
          <p:cNvSpPr>
            <a:spLocks noChangeArrowheads="1"/>
          </p:cNvSpPr>
          <p:nvPr/>
        </p:nvSpPr>
        <p:spPr bwMode="auto">
          <a:xfrm>
            <a:off x="122634" y="4362820"/>
            <a:ext cx="1524000" cy="341313"/>
          </a:xfrm>
          <a:prstGeom prst="rightArrow">
            <a:avLst>
              <a:gd name="adj1" fmla="val 50000"/>
              <a:gd name="adj2" fmla="val 111628"/>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3" name="AutoShape 8">
            <a:extLst>
              <a:ext uri="{FF2B5EF4-FFF2-40B4-BE49-F238E27FC236}">
                <a16:creationId xmlns:a16="http://schemas.microsoft.com/office/drawing/2014/main" id="{BEEDD8D8-F3F4-BD40-9708-D40A32893403}"/>
              </a:ext>
            </a:extLst>
          </p:cNvPr>
          <p:cNvSpPr>
            <a:spLocks noChangeArrowheads="1"/>
          </p:cNvSpPr>
          <p:nvPr/>
        </p:nvSpPr>
        <p:spPr bwMode="auto">
          <a:xfrm>
            <a:off x="24606" y="3182090"/>
            <a:ext cx="1524000" cy="339725"/>
          </a:xfrm>
          <a:prstGeom prst="rightArrow">
            <a:avLst>
              <a:gd name="adj1" fmla="val 50000"/>
              <a:gd name="adj2" fmla="val 112150"/>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4" name="Text Box 21">
            <a:extLst>
              <a:ext uri="{FF2B5EF4-FFF2-40B4-BE49-F238E27FC236}">
                <a16:creationId xmlns:a16="http://schemas.microsoft.com/office/drawing/2014/main" id="{A54FDA5A-DC1C-C445-B82D-D36916704762}"/>
              </a:ext>
            </a:extLst>
          </p:cNvPr>
          <p:cNvSpPr txBox="1">
            <a:spLocks noChangeArrowheads="1"/>
          </p:cNvSpPr>
          <p:nvPr/>
        </p:nvSpPr>
        <p:spPr bwMode="auto">
          <a:xfrm>
            <a:off x="140922" y="4388221"/>
            <a:ext cx="1273175"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300" b="1" dirty="0">
                <a:solidFill>
                  <a:schemeClr val="bg1"/>
                </a:solidFill>
              </a:rPr>
              <a:t>LECTURE</a:t>
            </a:r>
          </a:p>
        </p:txBody>
      </p:sp>
      <p:sp>
        <p:nvSpPr>
          <p:cNvPr id="15" name="Text Box 20">
            <a:extLst>
              <a:ext uri="{FF2B5EF4-FFF2-40B4-BE49-F238E27FC236}">
                <a16:creationId xmlns:a16="http://schemas.microsoft.com/office/drawing/2014/main" id="{FD3DF74B-173E-7846-ADD8-254D45C05331}"/>
              </a:ext>
            </a:extLst>
          </p:cNvPr>
          <p:cNvSpPr txBox="1">
            <a:spLocks noChangeArrowheads="1"/>
          </p:cNvSpPr>
          <p:nvPr/>
        </p:nvSpPr>
        <p:spPr bwMode="auto">
          <a:xfrm>
            <a:off x="207597" y="3216646"/>
            <a:ext cx="1273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300" b="1">
                <a:solidFill>
                  <a:schemeClr val="bg1"/>
                </a:solidFill>
              </a:rPr>
              <a:t>LECTURE</a:t>
            </a:r>
          </a:p>
        </p:txBody>
      </p:sp>
      <p:sp>
        <p:nvSpPr>
          <p:cNvPr id="16" name="Rectangle 15">
            <a:extLst>
              <a:ext uri="{FF2B5EF4-FFF2-40B4-BE49-F238E27FC236}">
                <a16:creationId xmlns:a16="http://schemas.microsoft.com/office/drawing/2014/main" id="{FBE9124F-BC22-E842-B989-315E4861746B}"/>
              </a:ext>
            </a:extLst>
          </p:cNvPr>
          <p:cNvSpPr/>
          <p:nvPr/>
        </p:nvSpPr>
        <p:spPr>
          <a:xfrm>
            <a:off x="786606" y="950973"/>
            <a:ext cx="7844314" cy="923330"/>
          </a:xfrm>
          <a:prstGeom prst="rect">
            <a:avLst/>
          </a:prstGeom>
        </p:spPr>
        <p:txBody>
          <a:bodyPr wrap="square">
            <a:spAutoFit/>
          </a:bodyPr>
          <a:lstStyle/>
          <a:p>
            <a:pPr algn="ctr"/>
            <a:r>
              <a:rPr lang="en-US" dirty="0">
                <a:solidFill>
                  <a:srgbClr val="000099"/>
                </a:solidFill>
              </a:rPr>
              <a:t>Most courses have a lecture and a separate discussion section. Enroll through the discussion section.</a:t>
            </a:r>
            <a:endParaRPr lang="en-US" dirty="0"/>
          </a:p>
          <a:p>
            <a:pPr algn="ctr"/>
            <a:endParaRPr lang="en-US" dirty="0">
              <a:solidFill>
                <a:srgbClr val="000099"/>
              </a:solidFill>
            </a:endParaRPr>
          </a:p>
        </p:txBody>
      </p:sp>
      <p:sp>
        <p:nvSpPr>
          <p:cNvPr id="18" name="Title 1">
            <a:extLst>
              <a:ext uri="{FF2B5EF4-FFF2-40B4-BE49-F238E27FC236}">
                <a16:creationId xmlns:a16="http://schemas.microsoft.com/office/drawing/2014/main" id="{6632B91A-72F3-F544-A752-D0E47CD0A0CE}"/>
              </a:ext>
            </a:extLst>
          </p:cNvPr>
          <p:cNvSpPr txBox="1">
            <a:spLocks/>
          </p:cNvSpPr>
          <p:nvPr/>
        </p:nvSpPr>
        <p:spPr>
          <a:xfrm>
            <a:off x="549275" y="107576"/>
            <a:ext cx="8042276" cy="1336956"/>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auto">
              <a:spcAft>
                <a:spcPts val="0"/>
              </a:spcAft>
            </a:pPr>
            <a:r>
              <a:rPr lang="en-US" dirty="0"/>
              <a:t>Add a course</a:t>
            </a:r>
          </a:p>
        </p:txBody>
      </p:sp>
    </p:spTree>
    <p:extLst>
      <p:ext uri="{BB962C8B-B14F-4D97-AF65-F5344CB8AC3E}">
        <p14:creationId xmlns:p14="http://schemas.microsoft.com/office/powerpoint/2010/main" val="41242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full?  Sometimes you can wait list.</a:t>
            </a:r>
          </a:p>
        </p:txBody>
      </p:sp>
      <p:pic>
        <p:nvPicPr>
          <p:cNvPr id="4" name="Content Placeholder 3" descr="Screen Shot 2014-08-13 at 2.47.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3665" t="31824"/>
          <a:stretch/>
        </p:blipFill>
        <p:spPr>
          <a:xfrm>
            <a:off x="304800" y="2133600"/>
            <a:ext cx="6894842" cy="4315125"/>
          </a:xfrm>
        </p:spPr>
      </p:pic>
      <p:sp>
        <p:nvSpPr>
          <p:cNvPr id="8" name="Down Arrow Callout 7"/>
          <p:cNvSpPr/>
          <p:nvPr/>
        </p:nvSpPr>
        <p:spPr>
          <a:xfrm rot="1750690">
            <a:off x="6524266" y="2607132"/>
            <a:ext cx="1752600" cy="1672088"/>
          </a:xfrm>
          <a:prstGeom prst="downArrowCallout">
            <a:avLst/>
          </a:prstGeom>
          <a:solidFill>
            <a:srgbClr val="FFFF6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Click on waitlist</a:t>
            </a:r>
          </a:p>
        </p:txBody>
      </p:sp>
    </p:spTree>
    <p:extLst>
      <p:ext uri="{BB962C8B-B14F-4D97-AF65-F5344CB8AC3E}">
        <p14:creationId xmlns:p14="http://schemas.microsoft.com/office/powerpoint/2010/main" val="1195585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4-08-13 at 2.47.58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1779" t="14858" b="37626"/>
          <a:stretch/>
        </p:blipFill>
        <p:spPr>
          <a:xfrm>
            <a:off x="1371600" y="1790700"/>
            <a:ext cx="6568281" cy="3657600"/>
          </a:xfrm>
        </p:spPr>
      </p:pic>
      <p:sp>
        <p:nvSpPr>
          <p:cNvPr id="5" name="Down Arrow Callout 4"/>
          <p:cNvSpPr/>
          <p:nvPr/>
        </p:nvSpPr>
        <p:spPr>
          <a:xfrm>
            <a:off x="6096000" y="2362200"/>
            <a:ext cx="1752600" cy="990600"/>
          </a:xfrm>
          <a:prstGeom prst="downArrowCallout">
            <a:avLst/>
          </a:prstGeom>
          <a:solidFill>
            <a:srgbClr val="FFFF6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Check sections that fit in your schedule</a:t>
            </a:r>
          </a:p>
        </p:txBody>
      </p:sp>
    </p:spTree>
    <p:extLst>
      <p:ext uri="{BB962C8B-B14F-4D97-AF65-F5344CB8AC3E}">
        <p14:creationId xmlns:p14="http://schemas.microsoft.com/office/powerpoint/2010/main" val="20580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9275" y="107576"/>
            <a:ext cx="8042276" cy="1336956"/>
          </a:xfrm>
          <a:prstGeom prst="rect">
            <a:avLst/>
          </a:prstGeom>
        </p:spPr>
        <p:txBody>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auto">
              <a:spcAft>
                <a:spcPts val="0"/>
              </a:spcAft>
            </a:pPr>
            <a:r>
              <a:rPr lang="en-US" dirty="0"/>
              <a:t>View your schedule</a:t>
            </a:r>
          </a:p>
        </p:txBody>
      </p:sp>
      <p:pic>
        <p:nvPicPr>
          <p:cNvPr id="5" name="Picture 4">
            <a:extLst>
              <a:ext uri="{FF2B5EF4-FFF2-40B4-BE49-F238E27FC236}">
                <a16:creationId xmlns:a16="http://schemas.microsoft.com/office/drawing/2014/main" id="{B0332214-FBC1-A445-B927-DFDC68FC3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2789"/>
            <a:ext cx="9144000" cy="792421"/>
          </a:xfrm>
          <a:prstGeom prst="rect">
            <a:avLst/>
          </a:prstGeom>
        </p:spPr>
      </p:pic>
      <p:sp>
        <p:nvSpPr>
          <p:cNvPr id="3" name="Right Arrow 2"/>
          <p:cNvSpPr/>
          <p:nvPr/>
        </p:nvSpPr>
        <p:spPr>
          <a:xfrm rot="5400000">
            <a:off x="180181" y="2008981"/>
            <a:ext cx="1600200" cy="782638"/>
          </a:xfrm>
          <a:prstGeom prst="right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173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8-14 at 8.20.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81000"/>
            <a:ext cx="5638800" cy="5920740"/>
          </a:xfrm>
          <a:prstGeom prst="rect">
            <a:avLst/>
          </a:prstGeom>
        </p:spPr>
      </p:pic>
      <p:sp>
        <p:nvSpPr>
          <p:cNvPr id="4" name="Left Arrow Callout 3"/>
          <p:cNvSpPr/>
          <p:nvPr/>
        </p:nvSpPr>
        <p:spPr>
          <a:xfrm>
            <a:off x="7010400" y="4290060"/>
            <a:ext cx="1981200" cy="1958340"/>
          </a:xfrm>
          <a:prstGeom prst="leftArrowCallou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99"/>
                </a:solidFill>
              </a:rPr>
              <a:t>Final Exam information.  </a:t>
            </a:r>
          </a:p>
          <a:p>
            <a:pPr algn="ctr"/>
            <a:r>
              <a:rPr lang="en-US" sz="1200" dirty="0">
                <a:solidFill>
                  <a:srgbClr val="000099"/>
                </a:solidFill>
              </a:rPr>
              <a:t>You should also check your syllabus. You must be able to attend the final.</a:t>
            </a:r>
          </a:p>
        </p:txBody>
      </p:sp>
      <p:sp>
        <p:nvSpPr>
          <p:cNvPr id="5" name="Right Arrow Callout 4"/>
          <p:cNvSpPr/>
          <p:nvPr/>
        </p:nvSpPr>
        <p:spPr>
          <a:xfrm>
            <a:off x="228600" y="2819400"/>
            <a:ext cx="1600200" cy="990600"/>
          </a:xfrm>
          <a:prstGeom prst="rightArrowCallout">
            <a:avLst>
              <a:gd name="adj1" fmla="val 12255"/>
              <a:gd name="adj2" fmla="val 13726"/>
              <a:gd name="adj3" fmla="val 30882"/>
              <a:gd name="adj4" fmla="val 666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99"/>
                </a:solidFill>
              </a:rPr>
              <a:t>Any waitlists you added will be listed here.</a:t>
            </a:r>
          </a:p>
        </p:txBody>
      </p:sp>
      <p:sp>
        <p:nvSpPr>
          <p:cNvPr id="6" name="Right Arrow Callout 5">
            <a:extLst>
              <a:ext uri="{FF2B5EF4-FFF2-40B4-BE49-F238E27FC236}">
                <a16:creationId xmlns:a16="http://schemas.microsoft.com/office/drawing/2014/main" id="{5B510E75-52B8-4344-9B5D-AF12CD0816D2}"/>
              </a:ext>
            </a:extLst>
          </p:cNvPr>
          <p:cNvSpPr/>
          <p:nvPr/>
        </p:nvSpPr>
        <p:spPr>
          <a:xfrm>
            <a:off x="228600" y="152400"/>
            <a:ext cx="1752600" cy="2133600"/>
          </a:xfrm>
          <a:prstGeom prst="rightArrowCallout">
            <a:avLst>
              <a:gd name="adj1" fmla="val 12255"/>
              <a:gd name="adj2" fmla="val 13726"/>
              <a:gd name="adj3" fmla="val 30882"/>
              <a:gd name="adj4" fmla="val 666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99"/>
                </a:solidFill>
              </a:rPr>
              <a:t>Courses you are enrolled in are up here.</a:t>
            </a:r>
          </a:p>
          <a:p>
            <a:pPr algn="ctr"/>
            <a:r>
              <a:rPr lang="en-US" sz="1100" dirty="0">
                <a:solidFill>
                  <a:srgbClr val="000099"/>
                </a:solidFill>
              </a:rPr>
              <a:t>Conflicting courses will he highlighted in </a:t>
            </a:r>
            <a:r>
              <a:rPr lang="en-US" sz="1100" dirty="0">
                <a:solidFill>
                  <a:srgbClr val="FF0000"/>
                </a:solidFill>
              </a:rPr>
              <a:t>red</a:t>
            </a:r>
            <a:r>
              <a:rPr lang="en-US" sz="1100" dirty="0">
                <a:solidFill>
                  <a:srgbClr val="000099"/>
                </a:solidFill>
              </a:rPr>
              <a:t> – you are required to resolve conflicts.</a:t>
            </a:r>
          </a:p>
        </p:txBody>
      </p:sp>
    </p:spTree>
    <p:extLst>
      <p:ext uri="{BB962C8B-B14F-4D97-AF65-F5344CB8AC3E}">
        <p14:creationId xmlns:p14="http://schemas.microsoft.com/office/powerpoint/2010/main" val="286921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6248400"/>
            <a:ext cx="8839200" cy="461665"/>
          </a:xfrm>
          <a:prstGeom prst="rect">
            <a:avLst/>
          </a:prstGeom>
          <a:noFill/>
        </p:spPr>
        <p:txBody>
          <a:bodyPr wrap="square" rtlCol="0">
            <a:spAutoFit/>
          </a:bodyPr>
          <a:lstStyle/>
          <a:p>
            <a:r>
              <a:rPr lang="en-US" sz="2400" dirty="0"/>
              <a:t>All courses for your major must be taken for a letter grade!!!</a:t>
            </a:r>
          </a:p>
        </p:txBody>
      </p:sp>
      <p:pic>
        <p:nvPicPr>
          <p:cNvPr id="10" name="Content Placeholder 4">
            <a:extLst>
              <a:ext uri="{FF2B5EF4-FFF2-40B4-BE49-F238E27FC236}">
                <a16:creationId xmlns:a16="http://schemas.microsoft.com/office/drawing/2014/main" id="{472432AE-505D-4240-BBE7-AF5C0934B1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4" t="20845" b="36901"/>
          <a:stretch/>
        </p:blipFill>
        <p:spPr>
          <a:xfrm>
            <a:off x="124967" y="1527860"/>
            <a:ext cx="8422219" cy="2739340"/>
          </a:xfrm>
          <a:prstGeom prst="rect">
            <a:avLst/>
          </a:prstGeom>
        </p:spPr>
      </p:pic>
      <p:sp>
        <p:nvSpPr>
          <p:cNvPr id="5" name="Rectangle 4">
            <a:extLst>
              <a:ext uri="{FF2B5EF4-FFF2-40B4-BE49-F238E27FC236}">
                <a16:creationId xmlns:a16="http://schemas.microsoft.com/office/drawing/2014/main" id="{0047A631-1889-E640-91B0-91D8DCF0D073}"/>
              </a:ext>
            </a:extLst>
          </p:cNvPr>
          <p:cNvSpPr/>
          <p:nvPr/>
        </p:nvSpPr>
        <p:spPr>
          <a:xfrm>
            <a:off x="-18288" y="348129"/>
            <a:ext cx="5943600" cy="646331"/>
          </a:xfrm>
          <a:prstGeom prst="rect">
            <a:avLst/>
          </a:prstGeom>
        </p:spPr>
        <p:txBody>
          <a:bodyPr wrap="square">
            <a:spAutoFit/>
          </a:bodyPr>
          <a:lstStyle/>
          <a:p>
            <a:pPr algn="ctr"/>
            <a:r>
              <a:rPr lang="en-US" dirty="0">
                <a:solidFill>
                  <a:srgbClr val="000000"/>
                </a:solidFill>
              </a:rPr>
              <a:t>Once you are registered you can adjust your current classes from this screen as well.</a:t>
            </a:r>
          </a:p>
        </p:txBody>
      </p:sp>
      <p:sp>
        <p:nvSpPr>
          <p:cNvPr id="4" name="Up Arrow Callout 3"/>
          <p:cNvSpPr/>
          <p:nvPr/>
        </p:nvSpPr>
        <p:spPr>
          <a:xfrm rot="1289847">
            <a:off x="4692118" y="3640995"/>
            <a:ext cx="2667000" cy="1767022"/>
          </a:xfrm>
          <a:prstGeom prst="upArrowCallout">
            <a:avLst/>
          </a:prstGeom>
          <a:solidFill>
            <a:srgbClr val="FFFF66"/>
          </a:solidFill>
          <a:ln/>
        </p:spPr>
        <p:style>
          <a:lnRef idx="1">
            <a:schemeClr val="accent1"/>
          </a:lnRef>
          <a:fillRef idx="3">
            <a:schemeClr val="accent1"/>
          </a:fillRef>
          <a:effectRef idx="2">
            <a:schemeClr val="accent1"/>
          </a:effectRef>
          <a:fontRef idx="minor">
            <a:schemeClr val="lt1"/>
          </a:fontRef>
        </p:style>
        <p:txBody>
          <a:bodyPr/>
          <a:lstStyle/>
          <a:p>
            <a:pPr algn="ctr"/>
            <a:r>
              <a:rPr lang="en-US" sz="1200" b="1" dirty="0">
                <a:solidFill>
                  <a:srgbClr val="000000"/>
                </a:solidFill>
              </a:rPr>
              <a:t>Switch:</a:t>
            </a:r>
            <a:r>
              <a:rPr lang="en-US" sz="1200" dirty="0">
                <a:solidFill>
                  <a:srgbClr val="000000"/>
                </a:solidFill>
              </a:rPr>
              <a:t> Change your discussion/lab time.  Do not drop a course if you are enrolled and want to just change the time – use switch!</a:t>
            </a:r>
          </a:p>
        </p:txBody>
      </p:sp>
      <p:sp>
        <p:nvSpPr>
          <p:cNvPr id="7" name="Left Arrow Callout 6"/>
          <p:cNvSpPr/>
          <p:nvPr/>
        </p:nvSpPr>
        <p:spPr>
          <a:xfrm rot="18641868">
            <a:off x="7006263" y="661083"/>
            <a:ext cx="1971294" cy="1143000"/>
          </a:xfrm>
          <a:prstGeom prst="leftArrowCallout">
            <a:avLst>
              <a:gd name="adj1" fmla="val 25000"/>
              <a:gd name="adj2" fmla="val 25000"/>
              <a:gd name="adj3" fmla="val 25000"/>
              <a:gd name="adj4" fmla="val 77292"/>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Drop:</a:t>
            </a:r>
            <a:r>
              <a:rPr lang="en-US" sz="1200" dirty="0">
                <a:solidFill>
                  <a:srgbClr val="000000"/>
                </a:solidFill>
              </a:rPr>
              <a:t> Before the deadline you can drop as long as you do not fall below 12 units</a:t>
            </a:r>
          </a:p>
        </p:txBody>
      </p:sp>
      <p:sp>
        <p:nvSpPr>
          <p:cNvPr id="8" name="Left Arrow Callout 7"/>
          <p:cNvSpPr/>
          <p:nvPr/>
        </p:nvSpPr>
        <p:spPr>
          <a:xfrm rot="1281154">
            <a:off x="6997668" y="2834590"/>
            <a:ext cx="1939297" cy="1502823"/>
          </a:xfrm>
          <a:prstGeom prst="leftArrowCallout">
            <a:avLst>
              <a:gd name="adj1" fmla="val 13328"/>
              <a:gd name="adj2" fmla="val 17997"/>
              <a:gd name="adj3" fmla="val 21169"/>
              <a:gd name="adj4" fmla="val 77292"/>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000000"/>
                </a:solidFill>
              </a:rPr>
              <a:t>Modify:</a:t>
            </a:r>
            <a:r>
              <a:rPr lang="en-US" sz="1200" dirty="0">
                <a:solidFill>
                  <a:srgbClr val="000000"/>
                </a:solidFill>
              </a:rPr>
              <a:t> Allows you to change your grading option (letter graded vs. P/NP).</a:t>
            </a:r>
          </a:p>
        </p:txBody>
      </p:sp>
    </p:spTree>
    <p:extLst>
      <p:ext uri="{BB962C8B-B14F-4D97-AF65-F5344CB8AC3E}">
        <p14:creationId xmlns:p14="http://schemas.microsoft.com/office/powerpoint/2010/main" val="615740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Track your progress</a:t>
            </a:r>
          </a:p>
        </p:txBody>
      </p:sp>
      <p:sp>
        <p:nvSpPr>
          <p:cNvPr id="3" name="Subtitle 2"/>
          <p:cNvSpPr>
            <a:spLocks noGrp="1"/>
          </p:cNvSpPr>
          <p:nvPr>
            <p:ph type="subTitle" idx="1"/>
          </p:nvPr>
        </p:nvSpPr>
        <p:spPr/>
        <p:txBody>
          <a:bodyPr>
            <a:normAutofit/>
          </a:bodyPr>
          <a:lstStyle/>
          <a:p>
            <a:r>
              <a:rPr lang="en-US" sz="2000" dirty="0">
                <a:solidFill>
                  <a:schemeClr val="accent2"/>
                </a:solidFill>
              </a:rPr>
              <a:t>“Degree Audits”</a:t>
            </a:r>
          </a:p>
        </p:txBody>
      </p:sp>
    </p:spTree>
    <p:extLst>
      <p:ext uri="{BB962C8B-B14F-4D97-AF65-F5344CB8AC3E}">
        <p14:creationId xmlns:p14="http://schemas.microsoft.com/office/powerpoint/2010/main" val="63065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467600" cy="731838"/>
          </a:xfrm>
        </p:spPr>
        <p:txBody>
          <a:bodyPr/>
          <a:lstStyle/>
          <a:p>
            <a:r>
              <a:rPr lang="en-US" dirty="0" err="1"/>
              <a:t>Umail</a:t>
            </a:r>
            <a:r>
              <a:rPr lang="en-US" dirty="0"/>
              <a:t> – Your University Email Account</a:t>
            </a:r>
          </a:p>
        </p:txBody>
      </p:sp>
      <p:sp>
        <p:nvSpPr>
          <p:cNvPr id="3" name="Content Placeholder 2"/>
          <p:cNvSpPr>
            <a:spLocks noGrp="1"/>
          </p:cNvSpPr>
          <p:nvPr>
            <p:ph idx="1"/>
          </p:nvPr>
        </p:nvSpPr>
        <p:spPr>
          <a:xfrm>
            <a:off x="838200" y="1905000"/>
            <a:ext cx="7467600" cy="4648200"/>
          </a:xfrm>
        </p:spPr>
        <p:txBody>
          <a:bodyPr>
            <a:normAutofit fontScale="92500"/>
          </a:bodyPr>
          <a:lstStyle/>
          <a:p>
            <a:r>
              <a:rPr lang="en-US" dirty="0">
                <a:hlinkClick r:id="rId2"/>
              </a:rPr>
              <a:t>http://www.umail.ucsb.edu/</a:t>
            </a:r>
            <a:endParaRPr lang="en-US" dirty="0"/>
          </a:p>
          <a:p>
            <a:r>
              <a:rPr lang="en-US" dirty="0"/>
              <a:t>Official email account with UCSB.</a:t>
            </a:r>
          </a:p>
          <a:p>
            <a:r>
              <a:rPr lang="en-US" dirty="0"/>
              <a:t>All university correspondence is done through </a:t>
            </a:r>
            <a:r>
              <a:rPr lang="en-US" dirty="0" err="1"/>
              <a:t>umail</a:t>
            </a:r>
            <a:r>
              <a:rPr lang="en-US" dirty="0"/>
              <a:t>.</a:t>
            </a:r>
          </a:p>
          <a:p>
            <a:r>
              <a:rPr lang="en-US" dirty="0"/>
              <a:t>You are responsible for checking your </a:t>
            </a:r>
            <a:r>
              <a:rPr lang="en-US" dirty="0" err="1"/>
              <a:t>umail</a:t>
            </a:r>
            <a:r>
              <a:rPr lang="en-US" dirty="0"/>
              <a:t> account regularly </a:t>
            </a:r>
          </a:p>
          <a:p>
            <a:pPr lvl="1"/>
            <a:r>
              <a:rPr lang="en-US" dirty="0">
                <a:solidFill>
                  <a:schemeClr val="accent6"/>
                </a:solidFill>
              </a:rPr>
              <a:t>Check your </a:t>
            </a:r>
            <a:r>
              <a:rPr lang="en-US" dirty="0" err="1">
                <a:solidFill>
                  <a:schemeClr val="accent6"/>
                </a:solidFill>
              </a:rPr>
              <a:t>umail</a:t>
            </a:r>
            <a:r>
              <a:rPr lang="en-US" dirty="0">
                <a:solidFill>
                  <a:schemeClr val="accent6"/>
                </a:solidFill>
              </a:rPr>
              <a:t> throughout the summer!  We will ask you about your test scores and other coursework.</a:t>
            </a:r>
          </a:p>
          <a:p>
            <a:r>
              <a:rPr lang="en-US" dirty="0"/>
              <a:t>Do NOT forward your </a:t>
            </a:r>
            <a:r>
              <a:rPr lang="en-US" dirty="0" err="1"/>
              <a:t>umail</a:t>
            </a:r>
            <a:r>
              <a:rPr lang="en-US" dirty="0"/>
              <a:t> – when forwarded, important mail may be marked as spam.</a:t>
            </a:r>
          </a:p>
          <a:p>
            <a:endParaRPr lang="en-US" dirty="0"/>
          </a:p>
        </p:txBody>
      </p:sp>
    </p:spTree>
    <p:extLst>
      <p:ext uri="{BB962C8B-B14F-4D97-AF65-F5344CB8AC3E}">
        <p14:creationId xmlns:p14="http://schemas.microsoft.com/office/powerpoint/2010/main" val="66578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14FE54-7048-0344-A001-486EA6F76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995"/>
            <a:ext cx="9144000" cy="1966936"/>
          </a:xfrm>
          <a:prstGeom prst="rect">
            <a:avLst/>
          </a:prstGeom>
        </p:spPr>
      </p:pic>
      <p:sp>
        <p:nvSpPr>
          <p:cNvPr id="3" name="Up Arrow 2"/>
          <p:cNvSpPr/>
          <p:nvPr/>
        </p:nvSpPr>
        <p:spPr>
          <a:xfrm>
            <a:off x="6438900" y="1248309"/>
            <a:ext cx="533400" cy="838200"/>
          </a:xfrm>
          <a:prstGeom prst="up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38800" y="2229765"/>
            <a:ext cx="2514600" cy="369332"/>
          </a:xfrm>
          <a:prstGeom prst="rect">
            <a:avLst/>
          </a:prstGeom>
          <a:solidFill>
            <a:srgbClr val="FFFF00"/>
          </a:solidFill>
          <a:ln>
            <a:solidFill>
              <a:schemeClr val="accent1"/>
            </a:solidFill>
          </a:ln>
        </p:spPr>
        <p:txBody>
          <a:bodyPr wrap="square" rtlCol="0">
            <a:spAutoFit/>
          </a:bodyPr>
          <a:lstStyle/>
          <a:p>
            <a:r>
              <a:rPr lang="en-US" dirty="0"/>
              <a:t>Step 1: Click Progress</a:t>
            </a:r>
          </a:p>
        </p:txBody>
      </p:sp>
      <p:sp>
        <p:nvSpPr>
          <p:cNvPr id="5" name="TextBox 4"/>
          <p:cNvSpPr txBox="1"/>
          <p:nvPr/>
        </p:nvSpPr>
        <p:spPr>
          <a:xfrm>
            <a:off x="1929586" y="2499758"/>
            <a:ext cx="2413814" cy="646331"/>
          </a:xfrm>
          <a:prstGeom prst="rect">
            <a:avLst/>
          </a:prstGeom>
          <a:solidFill>
            <a:srgbClr val="FFFF00"/>
          </a:solidFill>
          <a:ln>
            <a:solidFill>
              <a:schemeClr val="accent1"/>
            </a:solidFill>
          </a:ln>
        </p:spPr>
        <p:txBody>
          <a:bodyPr wrap="square" rtlCol="0">
            <a:spAutoFit/>
          </a:bodyPr>
          <a:lstStyle/>
          <a:p>
            <a:r>
              <a:rPr lang="en-US" dirty="0"/>
              <a:t>Step 2: Click Major &amp; GE Progress Checks </a:t>
            </a:r>
          </a:p>
        </p:txBody>
      </p:sp>
      <p:sp>
        <p:nvSpPr>
          <p:cNvPr id="6" name="Up Arrow 5"/>
          <p:cNvSpPr/>
          <p:nvPr/>
        </p:nvSpPr>
        <p:spPr>
          <a:xfrm rot="18726072">
            <a:off x="1662886" y="1629226"/>
            <a:ext cx="533400" cy="838200"/>
          </a:xfrm>
          <a:prstGeom prst="up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817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A2F36F-C845-7E47-BF4A-464930654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149"/>
            <a:ext cx="9144000" cy="4267701"/>
          </a:xfrm>
          <a:prstGeom prst="rect">
            <a:avLst/>
          </a:prstGeom>
        </p:spPr>
      </p:pic>
      <p:sp>
        <p:nvSpPr>
          <p:cNvPr id="4" name="Rectangle 3">
            <a:extLst>
              <a:ext uri="{FF2B5EF4-FFF2-40B4-BE49-F238E27FC236}">
                <a16:creationId xmlns:a16="http://schemas.microsoft.com/office/drawing/2014/main" id="{2E1F25A5-52DF-B841-8B34-2C967D7EA899}"/>
              </a:ext>
            </a:extLst>
          </p:cNvPr>
          <p:cNvSpPr/>
          <p:nvPr/>
        </p:nvSpPr>
        <p:spPr>
          <a:xfrm>
            <a:off x="6400800" y="1273813"/>
            <a:ext cx="2743200" cy="304800"/>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08A508-F794-6147-93F4-085FE95DF439}"/>
              </a:ext>
            </a:extLst>
          </p:cNvPr>
          <p:cNvSpPr txBox="1"/>
          <p:nvPr/>
        </p:nvSpPr>
        <p:spPr>
          <a:xfrm>
            <a:off x="2012542" y="5239684"/>
            <a:ext cx="2413814" cy="646331"/>
          </a:xfrm>
          <a:prstGeom prst="rect">
            <a:avLst/>
          </a:prstGeom>
          <a:solidFill>
            <a:srgbClr val="FFFF00"/>
          </a:solidFill>
          <a:ln>
            <a:solidFill>
              <a:schemeClr val="accent1"/>
            </a:solidFill>
          </a:ln>
        </p:spPr>
        <p:txBody>
          <a:bodyPr wrap="square" rtlCol="0">
            <a:spAutoFit/>
          </a:bodyPr>
          <a:lstStyle/>
          <a:p>
            <a:r>
              <a:rPr lang="en-US" dirty="0"/>
              <a:t>Step 3: Click Degree Audit</a:t>
            </a:r>
          </a:p>
        </p:txBody>
      </p:sp>
      <p:sp>
        <p:nvSpPr>
          <p:cNvPr id="6" name="Up Arrow 5">
            <a:extLst>
              <a:ext uri="{FF2B5EF4-FFF2-40B4-BE49-F238E27FC236}">
                <a16:creationId xmlns:a16="http://schemas.microsoft.com/office/drawing/2014/main" id="{C73108AA-68BD-8147-B47F-DCE5C20370D4}"/>
              </a:ext>
            </a:extLst>
          </p:cNvPr>
          <p:cNvSpPr/>
          <p:nvPr/>
        </p:nvSpPr>
        <p:spPr>
          <a:xfrm rot="18726072">
            <a:off x="1366062" y="4479363"/>
            <a:ext cx="533400" cy="838200"/>
          </a:xfrm>
          <a:prstGeom prst="upArrow">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19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BF78B-51B2-144A-9755-04E24443D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5003"/>
            <a:ext cx="9144000" cy="3487994"/>
          </a:xfrm>
          <a:prstGeom prst="rect">
            <a:avLst/>
          </a:prstGeom>
        </p:spPr>
      </p:pic>
      <p:sp>
        <p:nvSpPr>
          <p:cNvPr id="5" name="TextBox 4"/>
          <p:cNvSpPr txBox="1"/>
          <p:nvPr/>
        </p:nvSpPr>
        <p:spPr>
          <a:xfrm>
            <a:off x="283464" y="5163853"/>
            <a:ext cx="2590800" cy="1323439"/>
          </a:xfrm>
          <a:prstGeom prst="rect">
            <a:avLst/>
          </a:prstGeom>
          <a:solidFill>
            <a:srgbClr val="FFFF00"/>
          </a:solidFill>
          <a:ln>
            <a:solidFill>
              <a:schemeClr val="accent1"/>
            </a:solidFill>
          </a:ln>
        </p:spPr>
        <p:txBody>
          <a:bodyPr wrap="square" rtlCol="0">
            <a:spAutoFit/>
          </a:bodyPr>
          <a:lstStyle/>
          <a:p>
            <a:r>
              <a:rPr lang="en-US" sz="1600" dirty="0"/>
              <a:t>Step 4: You can run the audit so that it will show courses you are currently enrolled in as completed, or not.</a:t>
            </a:r>
          </a:p>
        </p:txBody>
      </p:sp>
      <p:sp>
        <p:nvSpPr>
          <p:cNvPr id="6" name="Down Arrow 5"/>
          <p:cNvSpPr/>
          <p:nvPr/>
        </p:nvSpPr>
        <p:spPr>
          <a:xfrm rot="10800000">
            <a:off x="152400" y="4038600"/>
            <a:ext cx="609600" cy="990600"/>
          </a:xfrm>
          <a:prstGeom prst="downArrow">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248400" y="4241512"/>
            <a:ext cx="1769027" cy="830997"/>
          </a:xfrm>
          <a:prstGeom prst="rect">
            <a:avLst/>
          </a:prstGeom>
          <a:solidFill>
            <a:srgbClr val="FFFF00"/>
          </a:solidFill>
          <a:ln>
            <a:solidFill>
              <a:schemeClr val="accent1"/>
            </a:solidFill>
          </a:ln>
        </p:spPr>
        <p:txBody>
          <a:bodyPr wrap="square" rtlCol="0">
            <a:spAutoFit/>
          </a:bodyPr>
          <a:lstStyle/>
          <a:p>
            <a:r>
              <a:rPr lang="en-US" sz="1600" dirty="0"/>
              <a:t>Step 5: Click Run This Audit and wait.</a:t>
            </a:r>
          </a:p>
        </p:txBody>
      </p:sp>
      <p:sp>
        <p:nvSpPr>
          <p:cNvPr id="8" name="Down Arrow 7"/>
          <p:cNvSpPr/>
          <p:nvPr/>
        </p:nvSpPr>
        <p:spPr>
          <a:xfrm rot="5400000">
            <a:off x="5295900" y="4038600"/>
            <a:ext cx="609600" cy="990600"/>
          </a:xfrm>
          <a:prstGeom prst="downArrow">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4352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6-30 at 9.41.16 AM.png"/>
          <p:cNvPicPr>
            <a:picLocks noChangeAspect="1"/>
          </p:cNvPicPr>
          <p:nvPr/>
        </p:nvPicPr>
        <p:blipFill rotWithShape="1">
          <a:blip r:embed="rId2">
            <a:extLst>
              <a:ext uri="{28A0092B-C50C-407E-A947-70E740481C1C}">
                <a14:useLocalDpi xmlns:a14="http://schemas.microsoft.com/office/drawing/2010/main" val="0"/>
              </a:ext>
            </a:extLst>
          </a:blip>
          <a:srcRect t="3572"/>
          <a:stretch/>
        </p:blipFill>
        <p:spPr>
          <a:xfrm>
            <a:off x="2438400" y="457200"/>
            <a:ext cx="6012873" cy="6172200"/>
          </a:xfrm>
          <a:prstGeom prst="rect">
            <a:avLst/>
          </a:prstGeom>
        </p:spPr>
      </p:pic>
      <p:sp>
        <p:nvSpPr>
          <p:cNvPr id="4" name="TextBox 3"/>
          <p:cNvSpPr txBox="1"/>
          <p:nvPr/>
        </p:nvSpPr>
        <p:spPr>
          <a:xfrm>
            <a:off x="152400" y="2129135"/>
            <a:ext cx="2133600" cy="923330"/>
          </a:xfrm>
          <a:prstGeom prst="rect">
            <a:avLst/>
          </a:prstGeom>
          <a:solidFill>
            <a:srgbClr val="FFFF00"/>
          </a:solidFill>
          <a:ln>
            <a:solidFill>
              <a:schemeClr val="accent1"/>
            </a:solidFill>
          </a:ln>
        </p:spPr>
        <p:txBody>
          <a:bodyPr wrap="square" rtlCol="0">
            <a:spAutoFit/>
          </a:bodyPr>
          <a:lstStyle/>
          <a:p>
            <a:r>
              <a:rPr lang="en-US" dirty="0"/>
              <a:t>A green check indicates an area is fulfilled.</a:t>
            </a:r>
          </a:p>
        </p:txBody>
      </p:sp>
      <p:sp>
        <p:nvSpPr>
          <p:cNvPr id="5" name="TextBox 4"/>
          <p:cNvSpPr txBox="1"/>
          <p:nvPr/>
        </p:nvSpPr>
        <p:spPr>
          <a:xfrm>
            <a:off x="165100" y="4648200"/>
            <a:ext cx="2133600" cy="923330"/>
          </a:xfrm>
          <a:prstGeom prst="rect">
            <a:avLst/>
          </a:prstGeom>
          <a:solidFill>
            <a:srgbClr val="FFFF00"/>
          </a:solidFill>
          <a:ln>
            <a:solidFill>
              <a:schemeClr val="accent1"/>
            </a:solidFill>
          </a:ln>
        </p:spPr>
        <p:txBody>
          <a:bodyPr wrap="square" rtlCol="0">
            <a:spAutoFit/>
          </a:bodyPr>
          <a:lstStyle/>
          <a:p>
            <a:r>
              <a:rPr lang="en-US" dirty="0"/>
              <a:t>A red X indicates an area is not complete.</a:t>
            </a:r>
          </a:p>
        </p:txBody>
      </p:sp>
      <p:sp>
        <p:nvSpPr>
          <p:cNvPr id="9" name="Right Arrow 8"/>
          <p:cNvSpPr/>
          <p:nvPr/>
        </p:nvSpPr>
        <p:spPr>
          <a:xfrm>
            <a:off x="2286000" y="2595265"/>
            <a:ext cx="533400" cy="457200"/>
          </a:xfrm>
          <a:prstGeom prst="rightArrow">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a:off x="2286000" y="4961930"/>
            <a:ext cx="533400" cy="457200"/>
          </a:xfrm>
          <a:prstGeom prst="rightArrow">
            <a:avLst/>
          </a:prstGeom>
          <a:solidFill>
            <a:srgbClr val="FFFF00"/>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895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100"/>
            <a:ext cx="8042276" cy="1336956"/>
          </a:xfrm>
        </p:spPr>
        <p:txBody>
          <a:bodyPr/>
          <a:lstStyle/>
          <a:p>
            <a:r>
              <a:rPr lang="en-US" dirty="0"/>
              <a:t>BARC – Paying your tuition</a:t>
            </a:r>
            <a:endParaRPr lang="en-US" dirty="0">
              <a:solidFill>
                <a:schemeClr val="tx1"/>
              </a:solidFill>
            </a:endParaRPr>
          </a:p>
        </p:txBody>
      </p:sp>
      <p:sp>
        <p:nvSpPr>
          <p:cNvPr id="3" name="Content Placeholder 2"/>
          <p:cNvSpPr>
            <a:spLocks noGrp="1"/>
          </p:cNvSpPr>
          <p:nvPr>
            <p:ph idx="1"/>
          </p:nvPr>
        </p:nvSpPr>
        <p:spPr>
          <a:xfrm>
            <a:off x="549275" y="1752600"/>
            <a:ext cx="8042276" cy="4343400"/>
          </a:xfrm>
        </p:spPr>
        <p:txBody>
          <a:bodyPr/>
          <a:lstStyle/>
          <a:p>
            <a:r>
              <a:rPr lang="en-US" dirty="0"/>
              <a:t>BARC is the system through which you will:</a:t>
            </a:r>
          </a:p>
          <a:p>
            <a:pPr lvl="1"/>
            <a:r>
              <a:rPr lang="en-US" dirty="0"/>
              <a:t>Pay your tuition and fees</a:t>
            </a:r>
          </a:p>
          <a:p>
            <a:r>
              <a:rPr lang="en-US" dirty="0"/>
              <a:t>BARC web address: </a:t>
            </a:r>
            <a:r>
              <a:rPr lang="en-US" dirty="0">
                <a:hlinkClick r:id="rId2"/>
              </a:rPr>
              <a:t>https://mybarc.ucsb.edu/</a:t>
            </a:r>
            <a:endParaRPr lang="en-US" dirty="0"/>
          </a:p>
          <a:p>
            <a:r>
              <a:rPr lang="en-US" dirty="0"/>
              <a:t>You can also set up a BARC account for your parents to view and/or pay your bill</a:t>
            </a:r>
          </a:p>
          <a:p>
            <a:r>
              <a:rPr lang="en-US" dirty="0"/>
              <a:t>Financial Aid packages are at </a:t>
            </a:r>
            <a:r>
              <a:rPr lang="en-US" dirty="0">
                <a:hlinkClick r:id="rId3"/>
              </a:rPr>
              <a:t>https://www.finaid.ucsb.edu/aidstatus/</a:t>
            </a:r>
            <a:endParaRPr lang="en-US" dirty="0"/>
          </a:p>
          <a:p>
            <a:endParaRPr lang="en-US" dirty="0"/>
          </a:p>
        </p:txBody>
      </p:sp>
    </p:spTree>
    <p:extLst>
      <p:ext uri="{BB962C8B-B14F-4D97-AF65-F5344CB8AC3E}">
        <p14:creationId xmlns:p14="http://schemas.microsoft.com/office/powerpoint/2010/main" val="118856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2057400"/>
            <a:ext cx="8042276" cy="4343400"/>
          </a:xfrm>
        </p:spPr>
        <p:txBody>
          <a:bodyPr/>
          <a:lstStyle/>
          <a:p>
            <a:r>
              <a:rPr lang="en-US" dirty="0"/>
              <a:t>GOLD is the system through which you will:</a:t>
            </a:r>
          </a:p>
          <a:p>
            <a:pPr lvl="1"/>
            <a:r>
              <a:rPr lang="en-US" dirty="0"/>
              <a:t>Enroll in classes</a:t>
            </a:r>
          </a:p>
          <a:p>
            <a:pPr lvl="1"/>
            <a:r>
              <a:rPr lang="en-US" dirty="0"/>
              <a:t>Check your grades</a:t>
            </a:r>
          </a:p>
          <a:p>
            <a:pPr lvl="1"/>
            <a:r>
              <a:rPr lang="en-US" dirty="0"/>
              <a:t>Track your progress</a:t>
            </a:r>
          </a:p>
          <a:p>
            <a:pPr lvl="1"/>
            <a:endParaRPr lang="en-US" dirty="0"/>
          </a:p>
          <a:p>
            <a:r>
              <a:rPr lang="en-US" dirty="0"/>
              <a:t>GOLD web address: </a:t>
            </a:r>
            <a:r>
              <a:rPr lang="en-US" dirty="0">
                <a:hlinkClick r:id="rId2"/>
              </a:rPr>
              <a:t>https://my.sa.ucsb.edu/gold/</a:t>
            </a:r>
            <a:endParaRPr lang="en-US" dirty="0"/>
          </a:p>
          <a:p>
            <a:pPr marL="0" indent="0" algn="ctr">
              <a:buNone/>
            </a:pPr>
            <a:endParaRPr lang="en-US" dirty="0">
              <a:solidFill>
                <a:schemeClr val="accent6"/>
              </a:solidFill>
            </a:endParaRPr>
          </a:p>
          <a:p>
            <a:pPr marL="0" indent="0" algn="ctr">
              <a:buNone/>
            </a:pPr>
            <a:r>
              <a:rPr lang="en-US" dirty="0">
                <a:solidFill>
                  <a:schemeClr val="accent6"/>
                </a:solidFill>
              </a:rPr>
              <a:t>DO NOT SHARE YOUR PASSWORD</a:t>
            </a:r>
          </a:p>
        </p:txBody>
      </p:sp>
      <p:sp>
        <p:nvSpPr>
          <p:cNvPr id="5" name="Title 1"/>
          <p:cNvSpPr txBox="1">
            <a:spLocks/>
          </p:cNvSpPr>
          <p:nvPr/>
        </p:nvSpPr>
        <p:spPr>
          <a:xfrm>
            <a:off x="549275" y="533400"/>
            <a:ext cx="8042276" cy="133695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fontAlgn="auto">
              <a:spcAft>
                <a:spcPts val="0"/>
              </a:spcAft>
            </a:pPr>
            <a:r>
              <a:rPr lang="en-US"/>
              <a:t>GOLD – Gaucho On-Line Data</a:t>
            </a:r>
            <a:endParaRPr lang="en-US" dirty="0">
              <a:solidFill>
                <a:schemeClr val="tx1"/>
              </a:solidFill>
            </a:endParaRPr>
          </a:p>
        </p:txBody>
      </p:sp>
    </p:spTree>
    <p:extLst>
      <p:ext uri="{BB962C8B-B14F-4D97-AF65-F5344CB8AC3E}">
        <p14:creationId xmlns:p14="http://schemas.microsoft.com/office/powerpoint/2010/main" val="59847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C8BDE1-168E-B44F-B8CC-629890A1D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 y="2586196"/>
            <a:ext cx="9144000" cy="766604"/>
          </a:xfrm>
          <a:prstGeom prst="rect">
            <a:avLst/>
          </a:prstGeom>
        </p:spPr>
      </p:pic>
      <p:sp>
        <p:nvSpPr>
          <p:cNvPr id="5" name="Up Arrow Callout 4"/>
          <p:cNvSpPr/>
          <p:nvPr/>
        </p:nvSpPr>
        <p:spPr>
          <a:xfrm>
            <a:off x="5001768" y="2814796"/>
            <a:ext cx="2438400" cy="2286000"/>
          </a:xfrm>
          <a:prstGeom prst="upArrowCallou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99"/>
                </a:solidFill>
              </a:rPr>
              <a:t>Check your GOLD messages and your </a:t>
            </a:r>
            <a:r>
              <a:rPr lang="en-US" sz="1200" dirty="0" err="1">
                <a:solidFill>
                  <a:srgbClr val="000099"/>
                </a:solidFill>
              </a:rPr>
              <a:t>umail</a:t>
            </a:r>
            <a:r>
              <a:rPr lang="en-US" sz="1200" dirty="0">
                <a:solidFill>
                  <a:srgbClr val="000099"/>
                </a:solidFill>
              </a:rPr>
              <a:t>.  This is how UCSB  will correspond with you.  It is your responsibility to check these messages!</a:t>
            </a:r>
          </a:p>
        </p:txBody>
      </p:sp>
      <p:sp>
        <p:nvSpPr>
          <p:cNvPr id="6" name="Up Arrow Callout 5">
            <a:extLst>
              <a:ext uri="{FF2B5EF4-FFF2-40B4-BE49-F238E27FC236}">
                <a16:creationId xmlns:a16="http://schemas.microsoft.com/office/drawing/2014/main" id="{ACFEC981-98C8-DA40-BDF2-F01C4D265D40}"/>
              </a:ext>
            </a:extLst>
          </p:cNvPr>
          <p:cNvSpPr/>
          <p:nvPr/>
        </p:nvSpPr>
        <p:spPr>
          <a:xfrm rot="10800000">
            <a:off x="6553200" y="999664"/>
            <a:ext cx="2438400" cy="1610916"/>
          </a:xfrm>
          <a:prstGeom prst="upArrowCallou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200" dirty="0">
              <a:solidFill>
                <a:srgbClr val="000099"/>
              </a:solidFill>
            </a:endParaRPr>
          </a:p>
        </p:txBody>
      </p:sp>
      <p:sp>
        <p:nvSpPr>
          <p:cNvPr id="7" name="TextBox 6">
            <a:extLst>
              <a:ext uri="{FF2B5EF4-FFF2-40B4-BE49-F238E27FC236}">
                <a16:creationId xmlns:a16="http://schemas.microsoft.com/office/drawing/2014/main" id="{D0680B9C-E844-2448-97F4-3C235CDE1B92}"/>
              </a:ext>
            </a:extLst>
          </p:cNvPr>
          <p:cNvSpPr txBox="1"/>
          <p:nvPr/>
        </p:nvSpPr>
        <p:spPr>
          <a:xfrm>
            <a:off x="6705600" y="1203878"/>
            <a:ext cx="2133600" cy="523220"/>
          </a:xfrm>
          <a:prstGeom prst="rect">
            <a:avLst/>
          </a:prstGeom>
          <a:noFill/>
        </p:spPr>
        <p:txBody>
          <a:bodyPr wrap="square" rtlCol="0">
            <a:spAutoFit/>
          </a:bodyPr>
          <a:lstStyle/>
          <a:p>
            <a:pPr algn="ctr"/>
            <a:r>
              <a:rPr lang="en-US" sz="1400" dirty="0">
                <a:solidFill>
                  <a:srgbClr val="000099"/>
                </a:solidFill>
                <a:latin typeface="+mn-lt"/>
              </a:rPr>
              <a:t>Demo videos available under Help.</a:t>
            </a:r>
          </a:p>
        </p:txBody>
      </p:sp>
    </p:spTree>
    <p:extLst>
      <p:ext uri="{BB962C8B-B14F-4D97-AF65-F5344CB8AC3E}">
        <p14:creationId xmlns:p14="http://schemas.microsoft.com/office/powerpoint/2010/main" val="16472392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E65EDF-02A8-9643-B7BA-8DCBD88BF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7337"/>
            <a:ext cx="9144000" cy="1833063"/>
          </a:xfrm>
          <a:prstGeom prst="rect">
            <a:avLst/>
          </a:prstGeom>
        </p:spPr>
      </p:pic>
      <p:sp>
        <p:nvSpPr>
          <p:cNvPr id="4" name="Left Arrow Callout 3"/>
          <p:cNvSpPr/>
          <p:nvPr/>
        </p:nvSpPr>
        <p:spPr>
          <a:xfrm>
            <a:off x="1447800" y="1883664"/>
            <a:ext cx="1905000" cy="1295400"/>
          </a:xfrm>
          <a:prstGeom prst="leftArrowCallout">
            <a:avLst>
              <a:gd name="adj1" fmla="val 11159"/>
              <a:gd name="adj2" fmla="val 14619"/>
              <a:gd name="adj3" fmla="val 25000"/>
              <a:gd name="adj4" fmla="val 64977"/>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0099"/>
                </a:solidFill>
              </a:rPr>
              <a:t>Keep your address and phone number up to date</a:t>
            </a:r>
          </a:p>
        </p:txBody>
      </p:sp>
      <p:sp>
        <p:nvSpPr>
          <p:cNvPr id="2" name="TextBox 1"/>
          <p:cNvSpPr txBox="1"/>
          <p:nvPr/>
        </p:nvSpPr>
        <p:spPr>
          <a:xfrm>
            <a:off x="2286000" y="4343400"/>
            <a:ext cx="4572000" cy="646331"/>
          </a:xfrm>
          <a:prstGeom prst="rect">
            <a:avLst/>
          </a:prstGeom>
          <a:solidFill>
            <a:srgbClr val="FFFF66"/>
          </a:solidFill>
          <a:ln>
            <a:solidFill>
              <a:srgbClr val="2C7C9F"/>
            </a:solidFill>
          </a:ln>
        </p:spPr>
        <p:txBody>
          <a:bodyPr wrap="square" rtlCol="0">
            <a:spAutoFit/>
          </a:bodyPr>
          <a:lstStyle/>
          <a:p>
            <a:r>
              <a:rPr lang="en-US" dirty="0">
                <a:solidFill>
                  <a:srgbClr val="000099"/>
                </a:solidFill>
              </a:rPr>
              <a:t>To change your preferred first name go to https://</a:t>
            </a:r>
            <a:r>
              <a:rPr lang="en-US" dirty="0" err="1">
                <a:solidFill>
                  <a:srgbClr val="000099"/>
                </a:solidFill>
              </a:rPr>
              <a:t>secure.identity.ucsb.edu</a:t>
            </a:r>
            <a:r>
              <a:rPr lang="en-US" dirty="0">
                <a:solidFill>
                  <a:srgbClr val="000099"/>
                </a:solidFill>
              </a:rPr>
              <a:t>/editor/.</a:t>
            </a:r>
          </a:p>
        </p:txBody>
      </p:sp>
    </p:spTree>
    <p:extLst>
      <p:ext uri="{BB962C8B-B14F-4D97-AF65-F5344CB8AC3E}">
        <p14:creationId xmlns:p14="http://schemas.microsoft.com/office/powerpoint/2010/main" val="1452247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Course Enrollment</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51588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E95273-93D1-8748-A185-D1639E73F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81100"/>
            <a:ext cx="7780240" cy="5143500"/>
          </a:xfrm>
          <a:prstGeom prst="rect">
            <a:avLst/>
          </a:prstGeom>
        </p:spPr>
      </p:pic>
      <p:sp>
        <p:nvSpPr>
          <p:cNvPr id="5" name="Right Arrow Callout 4"/>
          <p:cNvSpPr/>
          <p:nvPr/>
        </p:nvSpPr>
        <p:spPr>
          <a:xfrm>
            <a:off x="914400" y="304800"/>
            <a:ext cx="2590800" cy="2209800"/>
          </a:xfrm>
          <a:prstGeom prst="rightArrowCallout">
            <a:avLst>
              <a:gd name="adj1" fmla="val 10048"/>
              <a:gd name="adj2" fmla="val 13726"/>
              <a:gd name="adj3" fmla="val 30882"/>
              <a:gd name="adj4" fmla="val 666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99"/>
                </a:solidFill>
              </a:rPr>
              <a:t>Check for your pass times  for the following quarter around the third week of the current quarter. You want to register for your classes  on the first day of your pass 1. Classes fill quickly.</a:t>
            </a:r>
          </a:p>
        </p:txBody>
      </p:sp>
      <p:sp>
        <p:nvSpPr>
          <p:cNvPr id="7" name="Rectangle 6">
            <a:extLst>
              <a:ext uri="{FF2B5EF4-FFF2-40B4-BE49-F238E27FC236}">
                <a16:creationId xmlns:a16="http://schemas.microsoft.com/office/drawing/2014/main" id="{733187A5-D99E-784B-B2BE-BF2CFE610305}"/>
              </a:ext>
            </a:extLst>
          </p:cNvPr>
          <p:cNvSpPr/>
          <p:nvPr/>
        </p:nvSpPr>
        <p:spPr>
          <a:xfrm>
            <a:off x="5943600" y="1600200"/>
            <a:ext cx="23622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Callout 5"/>
          <p:cNvSpPr/>
          <p:nvPr/>
        </p:nvSpPr>
        <p:spPr>
          <a:xfrm flipH="1">
            <a:off x="7962900" y="2526792"/>
            <a:ext cx="1143000" cy="533400"/>
          </a:xfrm>
          <a:prstGeom prst="rightArrowCallout">
            <a:avLst>
              <a:gd name="adj1" fmla="val 12255"/>
              <a:gd name="adj2" fmla="val 13726"/>
              <a:gd name="adj3" fmla="val 30882"/>
              <a:gd name="adj4" fmla="val 666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99"/>
                </a:solidFill>
              </a:rPr>
              <a:t>Pass times</a:t>
            </a:r>
          </a:p>
        </p:txBody>
      </p:sp>
    </p:spTree>
    <p:extLst>
      <p:ext uri="{BB962C8B-B14F-4D97-AF65-F5344CB8AC3E}">
        <p14:creationId xmlns:p14="http://schemas.microsoft.com/office/powerpoint/2010/main" val="11108886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8B8A0-FB76-5946-9532-DBCE6A018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1081" y="571500"/>
            <a:ext cx="4878419" cy="5867400"/>
          </a:xfrm>
          <a:prstGeom prst="rect">
            <a:avLst/>
          </a:prstGeom>
        </p:spPr>
      </p:pic>
      <p:pic>
        <p:nvPicPr>
          <p:cNvPr id="1026" name="Picture 2" descr="C:\Users\Paula\AppData\Local\Microsoft\Windows\Temporary Internet Files\Content.IE5\EGCZ31R8\MC900431559[1].png"/>
          <p:cNvPicPr>
            <a:picLocks noChangeAspect="1" noChangeArrowheads="1"/>
          </p:cNvPicPr>
          <p:nvPr/>
        </p:nvPicPr>
        <p:blipFill>
          <a:blip r:embed="rId3" cstate="print"/>
          <a:srcRect/>
          <a:stretch>
            <a:fillRect/>
          </a:stretch>
        </p:blipFill>
        <p:spPr bwMode="auto">
          <a:xfrm>
            <a:off x="152400" y="152400"/>
            <a:ext cx="533257" cy="533257"/>
          </a:xfrm>
          <a:prstGeom prst="rect">
            <a:avLst/>
          </a:prstGeom>
          <a:noFill/>
        </p:spPr>
      </p:pic>
      <p:sp>
        <p:nvSpPr>
          <p:cNvPr id="7" name="Right Arrow Callout 6"/>
          <p:cNvSpPr/>
          <p:nvPr/>
        </p:nvSpPr>
        <p:spPr>
          <a:xfrm rot="19628215">
            <a:off x="361069" y="1686818"/>
            <a:ext cx="2514600" cy="1295400"/>
          </a:xfrm>
          <a:prstGeom prst="rightArrowCallout">
            <a:avLst>
              <a:gd name="adj1" fmla="val 12255"/>
              <a:gd name="adj2" fmla="val 13726"/>
              <a:gd name="adj3" fmla="val 30882"/>
              <a:gd name="adj4" fmla="val 666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99"/>
                </a:solidFill>
              </a:rPr>
              <a:t>You get three registration appointment times and can only adjust your schedule during these times. </a:t>
            </a:r>
          </a:p>
        </p:txBody>
      </p:sp>
      <p:sp>
        <p:nvSpPr>
          <p:cNvPr id="8" name="Right Arrow Callout 7"/>
          <p:cNvSpPr/>
          <p:nvPr/>
        </p:nvSpPr>
        <p:spPr>
          <a:xfrm flipH="1">
            <a:off x="6115050" y="2919222"/>
            <a:ext cx="2971800" cy="1728978"/>
          </a:xfrm>
          <a:prstGeom prst="rightArrowCallout">
            <a:avLst>
              <a:gd name="adj1" fmla="val 12255"/>
              <a:gd name="adj2" fmla="val 13726"/>
              <a:gd name="adj3" fmla="val 30882"/>
              <a:gd name="adj4" fmla="val 666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99"/>
                </a:solidFill>
              </a:rPr>
              <a:t>Check all deadlines to adjust your schedule accordingly.  The College of Engineering is very strict about these deadlines. You will not be permitted to drop a course after the drop deadline.</a:t>
            </a:r>
          </a:p>
        </p:txBody>
      </p:sp>
      <p:sp>
        <p:nvSpPr>
          <p:cNvPr id="9" name="Right Arrow Callout 8"/>
          <p:cNvSpPr/>
          <p:nvPr/>
        </p:nvSpPr>
        <p:spPr>
          <a:xfrm flipH="1">
            <a:off x="6877050" y="999744"/>
            <a:ext cx="2209800" cy="1743456"/>
          </a:xfrm>
          <a:prstGeom prst="rightArrowCallout">
            <a:avLst>
              <a:gd name="adj1" fmla="val 12255"/>
              <a:gd name="adj2" fmla="val 13726"/>
              <a:gd name="adj3" fmla="val 30882"/>
              <a:gd name="adj4" fmla="val 66600"/>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99"/>
                </a:solidFill>
              </a:rPr>
              <a:t>Each pass time has a registration unit limit. </a:t>
            </a:r>
          </a:p>
          <a:p>
            <a:pPr algn="ctr"/>
            <a:r>
              <a:rPr lang="en-US" sz="1100" dirty="0">
                <a:solidFill>
                  <a:srgbClr val="000099"/>
                </a:solidFill>
              </a:rPr>
              <a:t>Pass 1: Up to 13.5 units.</a:t>
            </a:r>
          </a:p>
          <a:p>
            <a:pPr algn="ctr"/>
            <a:r>
              <a:rPr lang="en-US" sz="1100" dirty="0">
                <a:solidFill>
                  <a:srgbClr val="000099"/>
                </a:solidFill>
              </a:rPr>
              <a:t>Pass 2: Up to 19 total units.</a:t>
            </a:r>
          </a:p>
          <a:p>
            <a:pPr algn="ctr"/>
            <a:r>
              <a:rPr lang="en-US" sz="1100" dirty="0">
                <a:solidFill>
                  <a:srgbClr val="000099"/>
                </a:solidFill>
              </a:rPr>
              <a:t>Pass 3: Up to 21 units total.</a:t>
            </a:r>
          </a:p>
        </p:txBody>
      </p:sp>
      <p:sp>
        <p:nvSpPr>
          <p:cNvPr id="11" name="TextBox 10"/>
          <p:cNvSpPr txBox="1"/>
          <p:nvPr/>
        </p:nvSpPr>
        <p:spPr>
          <a:xfrm>
            <a:off x="533400" y="381000"/>
            <a:ext cx="2057400" cy="1077218"/>
          </a:xfrm>
          <a:prstGeom prst="rect">
            <a:avLst/>
          </a:prstGeom>
          <a:noFill/>
        </p:spPr>
        <p:txBody>
          <a:bodyPr wrap="square" rtlCol="0">
            <a:spAutoFit/>
          </a:bodyPr>
          <a:lstStyle/>
          <a:p>
            <a:r>
              <a:rPr lang="en-US" sz="1600" dirty="0">
                <a:solidFill>
                  <a:srgbClr val="FF0000"/>
                </a:solidFill>
              </a:rPr>
              <a:t>You will be charged $50 if you do not register during your first assigned pass.</a:t>
            </a:r>
          </a:p>
        </p:txBody>
      </p:sp>
    </p:spTree>
    <p:extLst>
      <p:ext uri="{BB962C8B-B14F-4D97-AF65-F5344CB8AC3E}">
        <p14:creationId xmlns:p14="http://schemas.microsoft.com/office/powerpoint/2010/main" val="4821420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8DEBD-1E60-5748-8D38-46662E93C6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9144000" cy="4360659"/>
          </a:xfrm>
          <a:prstGeom prst="rect">
            <a:avLst/>
          </a:prstGeom>
        </p:spPr>
      </p:pic>
      <p:sp>
        <p:nvSpPr>
          <p:cNvPr id="3" name="Up Arrow Callout 2"/>
          <p:cNvSpPr/>
          <p:nvPr/>
        </p:nvSpPr>
        <p:spPr>
          <a:xfrm rot="10800000">
            <a:off x="1371600" y="457200"/>
            <a:ext cx="1905000" cy="1752600"/>
          </a:xfrm>
          <a:prstGeom prst="upArrowCallou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100" dirty="0">
              <a:solidFill>
                <a:srgbClr val="000099"/>
              </a:solidFill>
            </a:endParaRPr>
          </a:p>
        </p:txBody>
      </p:sp>
      <p:sp>
        <p:nvSpPr>
          <p:cNvPr id="5" name="Up Arrow Callout 4"/>
          <p:cNvSpPr/>
          <p:nvPr/>
        </p:nvSpPr>
        <p:spPr>
          <a:xfrm>
            <a:off x="6172200" y="3808284"/>
            <a:ext cx="2438400" cy="1371600"/>
          </a:xfrm>
          <a:prstGeom prst="upArrowCallou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0099"/>
                </a:solidFill>
              </a:rPr>
              <a:t>Advanced search can help you find open courses or courses that satisfy specific GE areas. </a:t>
            </a:r>
          </a:p>
        </p:txBody>
      </p:sp>
      <p:sp>
        <p:nvSpPr>
          <p:cNvPr id="2" name="Down Arrow Callout 1"/>
          <p:cNvSpPr/>
          <p:nvPr/>
        </p:nvSpPr>
        <p:spPr>
          <a:xfrm rot="10800000">
            <a:off x="798576" y="3427284"/>
            <a:ext cx="1981200" cy="762000"/>
          </a:xfrm>
          <a:prstGeom prst="downArrowCallou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9" name="TextBox 8">
            <a:extLst>
              <a:ext uri="{FF2B5EF4-FFF2-40B4-BE49-F238E27FC236}">
                <a16:creationId xmlns:a16="http://schemas.microsoft.com/office/drawing/2014/main" id="{0016A1A1-CBB3-DE45-AC3C-0683674D8CA0}"/>
              </a:ext>
            </a:extLst>
          </p:cNvPr>
          <p:cNvSpPr txBox="1"/>
          <p:nvPr/>
        </p:nvSpPr>
        <p:spPr>
          <a:xfrm>
            <a:off x="1371599" y="631448"/>
            <a:ext cx="1905001" cy="892552"/>
          </a:xfrm>
          <a:prstGeom prst="rect">
            <a:avLst/>
          </a:prstGeom>
          <a:noFill/>
        </p:spPr>
        <p:txBody>
          <a:bodyPr wrap="square" rtlCol="0">
            <a:spAutoFit/>
          </a:bodyPr>
          <a:lstStyle/>
          <a:p>
            <a:pPr algn="ctr"/>
            <a:r>
              <a:rPr lang="en-US" sz="1300" dirty="0">
                <a:solidFill>
                  <a:srgbClr val="000099"/>
                </a:solidFill>
                <a:latin typeface="+mn-lt"/>
              </a:rPr>
              <a:t>When adding courses to your schedule this is where you would begin.</a:t>
            </a:r>
            <a:endParaRPr lang="en-US" sz="1300" dirty="0">
              <a:latin typeface="+mn-lt"/>
            </a:endParaRPr>
          </a:p>
        </p:txBody>
      </p:sp>
      <p:sp>
        <p:nvSpPr>
          <p:cNvPr id="10" name="TextBox 9">
            <a:extLst>
              <a:ext uri="{FF2B5EF4-FFF2-40B4-BE49-F238E27FC236}">
                <a16:creationId xmlns:a16="http://schemas.microsoft.com/office/drawing/2014/main" id="{21DCFD42-C889-D842-A7A5-6EDAC8432150}"/>
              </a:ext>
            </a:extLst>
          </p:cNvPr>
          <p:cNvSpPr txBox="1"/>
          <p:nvPr/>
        </p:nvSpPr>
        <p:spPr>
          <a:xfrm>
            <a:off x="912876" y="3713414"/>
            <a:ext cx="1752600" cy="492443"/>
          </a:xfrm>
          <a:prstGeom prst="rect">
            <a:avLst/>
          </a:prstGeom>
          <a:noFill/>
        </p:spPr>
        <p:txBody>
          <a:bodyPr wrap="square" rtlCol="0">
            <a:spAutoFit/>
          </a:bodyPr>
          <a:lstStyle/>
          <a:p>
            <a:pPr algn="ctr"/>
            <a:r>
              <a:rPr lang="en-US" sz="1300" dirty="0">
                <a:solidFill>
                  <a:schemeClr val="accent2"/>
                </a:solidFill>
                <a:latin typeface="+mn-lt"/>
              </a:rPr>
              <a:t>Pick the appropriate quarter.</a:t>
            </a:r>
          </a:p>
        </p:txBody>
      </p:sp>
      <p:sp>
        <p:nvSpPr>
          <p:cNvPr id="11" name="Rectangle 10">
            <a:extLst>
              <a:ext uri="{FF2B5EF4-FFF2-40B4-BE49-F238E27FC236}">
                <a16:creationId xmlns:a16="http://schemas.microsoft.com/office/drawing/2014/main" id="{115CB872-DC22-154B-9332-C0B348B0E70C}"/>
              </a:ext>
            </a:extLst>
          </p:cNvPr>
          <p:cNvSpPr/>
          <p:nvPr/>
        </p:nvSpPr>
        <p:spPr>
          <a:xfrm>
            <a:off x="6019800" y="2704242"/>
            <a:ext cx="2743200" cy="304800"/>
          </a:xfrm>
          <a:prstGeom prst="rect">
            <a:avLst/>
          </a:prstGeom>
          <a:solidFill>
            <a:schemeClr val="bg1"/>
          </a:solidFill>
          <a:ln>
            <a:noFill/>
          </a:ln>
          <a:effectLst>
            <a:outerShdw blurRad="50800" dist="50800" dir="5400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373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23999</TotalTime>
  <Words>798</Words>
  <Application>Microsoft Macintosh PowerPoint</Application>
  <PresentationFormat>On-screen Show (4:3)</PresentationFormat>
  <Paragraphs>80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News Gothic MT</vt:lpstr>
      <vt:lpstr>Tahoma</vt:lpstr>
      <vt:lpstr>Wingdings 2</vt:lpstr>
      <vt:lpstr>Breeze</vt:lpstr>
      <vt:lpstr>Introduction to a few key UCSB web services: Umail, GOLD, and BARC, </vt:lpstr>
      <vt:lpstr>Umail – Your University Email Account</vt:lpstr>
      <vt:lpstr>PowerPoint Presentation</vt:lpstr>
      <vt:lpstr>PowerPoint Presentation</vt:lpstr>
      <vt:lpstr>PowerPoint Presentation</vt:lpstr>
      <vt:lpstr>Course Enrollment</vt:lpstr>
      <vt:lpstr>PowerPoint Presentation</vt:lpstr>
      <vt:lpstr>PowerPoint Presentation</vt:lpstr>
      <vt:lpstr>PowerPoint Presentation</vt:lpstr>
      <vt:lpstr>Advanced Search</vt:lpstr>
      <vt:lpstr>PowerPoint Presentation</vt:lpstr>
      <vt:lpstr>PowerPoint Presentation</vt:lpstr>
      <vt:lpstr>PowerPoint Presentation</vt:lpstr>
      <vt:lpstr>Course full?  Sometimes you can wait list.</vt:lpstr>
      <vt:lpstr>PowerPoint Presentation</vt:lpstr>
      <vt:lpstr>PowerPoint Presentation</vt:lpstr>
      <vt:lpstr>PowerPoint Presentation</vt:lpstr>
      <vt:lpstr>PowerPoint Presentation</vt:lpstr>
      <vt:lpstr>Track your progress</vt:lpstr>
      <vt:lpstr>PowerPoint Presentation</vt:lpstr>
      <vt:lpstr>PowerPoint Presentation</vt:lpstr>
      <vt:lpstr>PowerPoint Presentation</vt:lpstr>
      <vt:lpstr>PowerPoint Presentation</vt:lpstr>
      <vt:lpstr>BARC – Paying your tuition</vt:lpstr>
    </vt:vector>
  </TitlesOfParts>
  <Company>U.C. Santa Barbara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California,  Santa Barbara  Graduation Requirements for new Transfer Students</dc:title>
  <dc:creator>PERKIN-S</dc:creator>
  <cp:lastModifiedBy>Microsoft Office User</cp:lastModifiedBy>
  <cp:revision>418</cp:revision>
  <cp:lastPrinted>2017-04-06T23:33:29Z</cp:lastPrinted>
  <dcterms:created xsi:type="dcterms:W3CDTF">2008-11-24T18:28:39Z</dcterms:created>
  <dcterms:modified xsi:type="dcterms:W3CDTF">2020-05-22T21:52:19Z</dcterms:modified>
</cp:coreProperties>
</file>